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2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2AAA30F6-42EA-4F83-85BF-059AE68E5A47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0343B671-F70E-452F-9DF9-CF1418F5F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44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89038" y="1252538"/>
            <a:ext cx="4511675" cy="33829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43B671-F70E-452F-9DF9-CF1418F5F8B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32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12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86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85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50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326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48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8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958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39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57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FDA4C-7821-4CDA-8EE0-694B1C1F3C21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F74FD7-81BD-400F-B6E9-A56080AC4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03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1.wdp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>
            <a:extLst>
              <a:ext uri="{FF2B5EF4-FFF2-40B4-BE49-F238E27FC236}">
                <a16:creationId xmlns:a16="http://schemas.microsoft.com/office/drawing/2014/main" id="{2C15FE00-FB3D-8C13-FECA-916A7FC46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800222" y="5178637"/>
            <a:ext cx="126384" cy="57027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CAD2D65-C633-0EDE-4EA8-F03E5A859A03}"/>
              </a:ext>
            </a:extLst>
          </p:cNvPr>
          <p:cNvSpPr txBox="1"/>
          <p:nvPr/>
        </p:nvSpPr>
        <p:spPr>
          <a:xfrm>
            <a:off x="1365199" y="119400"/>
            <a:ext cx="6285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REAGIR FACE A UN ACCIDENT DE PLONGEE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0A4B0E3-E531-D1F0-2967-42528C9FDC76}"/>
              </a:ext>
            </a:extLst>
          </p:cNvPr>
          <p:cNvSpPr txBox="1"/>
          <p:nvPr/>
        </p:nvSpPr>
        <p:spPr>
          <a:xfrm>
            <a:off x="28575" y="676214"/>
            <a:ext cx="71496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/>
              <a:t>ORGANISER </a:t>
            </a:r>
            <a:r>
              <a:rPr lang="fr-FR" sz="1050" dirty="0"/>
              <a:t>les secours et répartir les rôles </a:t>
            </a:r>
            <a:r>
              <a:rPr lang="fr-FR" sz="900" dirty="0"/>
              <a:t>(sortie, évaluation, alerte au CROSS canal 16, fiche d’évacuation, rappel des plongeurs…)</a:t>
            </a:r>
            <a:endParaRPr lang="fr-FR" sz="1050" dirty="0"/>
          </a:p>
          <a:p>
            <a:r>
              <a:rPr lang="fr-FR" sz="1050" dirty="0"/>
              <a:t>1 – </a:t>
            </a:r>
            <a:r>
              <a:rPr lang="fr-FR" sz="1050" b="1" dirty="0"/>
              <a:t>Déséquiper </a:t>
            </a:r>
            <a:r>
              <a:rPr lang="fr-FR" sz="1050" dirty="0"/>
              <a:t>le plongeur dans l’eau </a:t>
            </a:r>
            <a:r>
              <a:rPr lang="fr-FR" sz="900" dirty="0"/>
              <a:t>(</a:t>
            </a:r>
            <a:r>
              <a:rPr lang="fr-FR" sz="900" i="1" dirty="0"/>
              <a:t>pour pouvoir le remonter plus facilement, bien maintenir les voies aériennes hors de l’eau</a:t>
            </a:r>
            <a:r>
              <a:rPr lang="fr-FR" sz="900" dirty="0"/>
              <a:t>)</a:t>
            </a:r>
          </a:p>
          <a:p>
            <a:r>
              <a:rPr lang="fr-FR" sz="1050" dirty="0"/>
              <a:t>2 – </a:t>
            </a:r>
            <a:r>
              <a:rPr lang="fr-FR" sz="1050" b="1" dirty="0"/>
              <a:t>Sortir</a:t>
            </a:r>
            <a:r>
              <a:rPr lang="fr-FR" sz="1050" dirty="0"/>
              <a:t> la victime de l’eau </a:t>
            </a:r>
            <a:r>
              <a:rPr lang="fr-FR" sz="900" dirty="0"/>
              <a:t>(</a:t>
            </a:r>
            <a:r>
              <a:rPr lang="fr-FR" sz="900" i="1" dirty="0"/>
              <a:t>à plusieurs, idéalement de face, maintien des voies aériennes hors de l’eau, utilisation sangle possible</a:t>
            </a:r>
            <a:r>
              <a:rPr lang="fr-FR" sz="900" dirty="0"/>
              <a:t>)</a:t>
            </a:r>
          </a:p>
          <a:p>
            <a:r>
              <a:rPr lang="fr-FR" sz="1050" dirty="0"/>
              <a:t>3 – </a:t>
            </a:r>
            <a:r>
              <a:rPr lang="fr-FR" sz="1050" b="1" dirty="0"/>
              <a:t>Protéger</a:t>
            </a:r>
            <a:r>
              <a:rPr lang="fr-FR" sz="1050" dirty="0"/>
              <a:t> et isoler la / les victime(s) </a:t>
            </a:r>
            <a:r>
              <a:rPr lang="fr-FR" sz="900" dirty="0"/>
              <a:t>(</a:t>
            </a:r>
            <a:r>
              <a:rPr lang="fr-FR" sz="900" i="1" dirty="0"/>
              <a:t>éviter le </a:t>
            </a:r>
            <a:r>
              <a:rPr lang="fr-FR" sz="900" i="1" dirty="0" err="1"/>
              <a:t>sur-accident</a:t>
            </a:r>
            <a:r>
              <a:rPr lang="fr-FR" sz="900" i="1" dirty="0"/>
              <a:t>, chutes de bloc, définir un espace dédié, </a:t>
            </a:r>
            <a:r>
              <a:rPr lang="fr-FR" sz="900" b="1" i="1" dirty="0"/>
              <a:t>surveiller toute la palanquée</a:t>
            </a:r>
            <a:r>
              <a:rPr lang="fr-FR" sz="900" i="1" dirty="0"/>
              <a:t>…</a:t>
            </a:r>
            <a:r>
              <a:rPr lang="fr-FR" sz="900" dirty="0"/>
              <a:t>)</a:t>
            </a:r>
            <a:endParaRPr lang="fr-FR" sz="105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D2AFF6B-9262-34FF-44DC-6D487159DE1A}"/>
              </a:ext>
            </a:extLst>
          </p:cNvPr>
          <p:cNvSpPr txBox="1"/>
          <p:nvPr/>
        </p:nvSpPr>
        <p:spPr>
          <a:xfrm>
            <a:off x="1" y="1389592"/>
            <a:ext cx="7081634" cy="4452501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just">
              <a:spcAft>
                <a:spcPts val="450"/>
              </a:spcAft>
            </a:pPr>
            <a:r>
              <a:rPr lang="fr-FR" dirty="0"/>
              <a:t>4 – </a:t>
            </a:r>
            <a:r>
              <a:rPr lang="fr-FR" b="1" dirty="0"/>
              <a:t>Evaluer la victime</a:t>
            </a:r>
            <a:r>
              <a:rPr lang="fr-FR" dirty="0"/>
              <a:t> : </a:t>
            </a:r>
            <a:r>
              <a:rPr lang="fr-FR" sz="1350" b="1" dirty="0">
                <a:solidFill>
                  <a:srgbClr val="FF0000"/>
                </a:solidFill>
              </a:rPr>
              <a:t>DANS LE DOUTE, PAS DE DOUTE </a:t>
            </a:r>
            <a:r>
              <a:rPr lang="fr-FR" sz="1050" b="1" dirty="0">
                <a:solidFill>
                  <a:srgbClr val="FF0000"/>
                </a:solidFill>
              </a:rPr>
              <a:t>=&gt; </a:t>
            </a:r>
            <a:r>
              <a:rPr lang="fr-FR" sz="1350" b="1" dirty="0">
                <a:solidFill>
                  <a:srgbClr val="FF0000"/>
                </a:solidFill>
              </a:rPr>
              <a:t>mise sous O</a:t>
            </a:r>
            <a:r>
              <a:rPr lang="fr-FR" sz="1350" b="1" baseline="-25000" dirty="0">
                <a:solidFill>
                  <a:srgbClr val="FF0000"/>
                </a:solidFill>
              </a:rPr>
              <a:t>2</a:t>
            </a:r>
            <a:r>
              <a:rPr lang="fr-FR" sz="1350" b="1" dirty="0">
                <a:solidFill>
                  <a:srgbClr val="FF0000"/>
                </a:solidFill>
              </a:rPr>
              <a:t> </a:t>
            </a:r>
            <a:r>
              <a:rPr lang="fr-FR" sz="1050" dirty="0"/>
              <a:t>(</a:t>
            </a:r>
            <a:r>
              <a:rPr lang="fr-FR" sz="1050" i="1" dirty="0"/>
              <a:t>aucun risque</a:t>
            </a:r>
            <a:r>
              <a:rPr lang="fr-FR" sz="1050" dirty="0"/>
              <a:t>) :</a:t>
            </a:r>
            <a:endParaRPr lang="fr-FR" sz="1050" baseline="-25000" dirty="0"/>
          </a:p>
          <a:p>
            <a:pPr marL="200025" lvl="1" indent="-133350" algn="just"/>
            <a:r>
              <a:rPr lang="fr-FR" sz="1350" b="1" u="sng" dirty="0"/>
              <a:t>VICTIME CONSCIENTE </a:t>
            </a:r>
            <a:r>
              <a:rPr lang="fr-FR" sz="1350" dirty="0"/>
              <a:t>: </a:t>
            </a:r>
            <a:r>
              <a:rPr lang="fr-FR" sz="1050" dirty="0"/>
              <a:t>poser des questions et faire passer l’alerte au CROSS, canal 16 ou tél (</a:t>
            </a:r>
            <a:r>
              <a:rPr lang="fr-FR" sz="1050" i="1" dirty="0"/>
              <a:t>voir recto</a:t>
            </a:r>
            <a:r>
              <a:rPr lang="fr-FR" sz="1050" dirty="0"/>
              <a:t>)</a:t>
            </a:r>
          </a:p>
          <a:p>
            <a:pPr marL="266700" lvl="2" indent="-133350" algn="just">
              <a:buFont typeface="Arial" panose="020B0604020202020204" pitchFamily="34" charset="0"/>
              <a:buChar char="•"/>
            </a:pPr>
            <a:r>
              <a:rPr lang="fr-FR" sz="1050" dirty="0"/>
              <a:t>Si incident (malaise, essoufflement, épuisement, inhalation eau, non-respect procédures…) ou</a:t>
            </a:r>
          </a:p>
          <a:p>
            <a:pPr marL="266700" lvl="2" indent="-133350" algn="just">
              <a:buFont typeface="Arial" panose="020B0604020202020204" pitchFamily="34" charset="0"/>
              <a:buChar char="•"/>
            </a:pPr>
            <a:r>
              <a:rPr lang="fr-FR" sz="1050" dirty="0"/>
              <a:t>Si suspicion d’accident : désaturation (ADD), surpression pulmonaire (SP), œdème pulmonaire d'immersion (OPI)…</a:t>
            </a:r>
          </a:p>
          <a:p>
            <a:pPr lvl="1" algn="just">
              <a:tabLst>
                <a:tab pos="609600" algn="l"/>
              </a:tabLst>
            </a:pPr>
            <a:r>
              <a:rPr lang="fr-FR" sz="1050" dirty="0"/>
              <a:t>=&gt; </a:t>
            </a:r>
            <a:r>
              <a:rPr lang="fr-FR" sz="1200" b="1" dirty="0"/>
              <a:t>O</a:t>
            </a:r>
            <a:r>
              <a:rPr lang="fr-FR" sz="1200" b="1" baseline="-25000" dirty="0"/>
              <a:t>2</a:t>
            </a:r>
            <a:r>
              <a:rPr lang="fr-FR" sz="1200" b="1" dirty="0"/>
              <a:t> à 100% </a:t>
            </a:r>
            <a:r>
              <a:rPr lang="fr-FR" sz="1050" dirty="0"/>
              <a:t>avec masque haute concentration (MHC) à 15l / min (bien remplir le ballon au départ, le tenir)</a:t>
            </a:r>
          </a:p>
          <a:p>
            <a:pPr lvl="1" algn="just">
              <a:tabLst>
                <a:tab pos="609600" algn="l"/>
              </a:tabLst>
            </a:pPr>
            <a:r>
              <a:rPr lang="fr-FR" sz="1050" dirty="0"/>
              <a:t>=&gt; Mettre confortable (assis, allongé, à l’abris du vent), proposer eau plate </a:t>
            </a:r>
            <a:r>
              <a:rPr lang="fr-FR" sz="1050" i="1" dirty="0"/>
              <a:t>(par gorgée) </a:t>
            </a:r>
            <a:r>
              <a:rPr lang="fr-FR" sz="1050" dirty="0"/>
              <a:t>et couvrir la victime (couverture de survie), </a:t>
            </a:r>
            <a:r>
              <a:rPr lang="fr-FR" sz="1050" b="1" u="sng" dirty="0"/>
              <a:t>surveillance permanente</a:t>
            </a:r>
            <a:r>
              <a:rPr lang="fr-FR" sz="1050" b="1" i="1" dirty="0"/>
              <a:t> </a:t>
            </a:r>
            <a:r>
              <a:rPr lang="fr-FR" sz="1050" i="1" dirty="0"/>
              <a:t>(conscience / respiration</a:t>
            </a:r>
            <a:r>
              <a:rPr lang="fr-FR" sz="1050" dirty="0"/>
              <a:t>) et noter les signes observés. </a:t>
            </a:r>
          </a:p>
          <a:p>
            <a:pPr lvl="1" algn="just">
              <a:tabLst>
                <a:tab pos="609600" algn="l"/>
              </a:tabLst>
            </a:pPr>
            <a:endParaRPr lang="fr-FR" sz="1000" dirty="0"/>
          </a:p>
          <a:p>
            <a:pPr marL="200025" lvl="1" indent="-133350" algn="just">
              <a:spcAft>
                <a:spcPts val="450"/>
              </a:spcAft>
              <a:tabLst>
                <a:tab pos="942975" algn="l"/>
              </a:tabLst>
            </a:pPr>
            <a:r>
              <a:rPr lang="fr-FR" sz="1350" b="1" u="sng" dirty="0"/>
              <a:t>VICTIME INCONSCIENTE </a:t>
            </a:r>
            <a:r>
              <a:rPr lang="fr-FR" sz="1350" dirty="0"/>
              <a:t>: </a:t>
            </a:r>
            <a:r>
              <a:rPr lang="fr-FR" sz="1050" dirty="0"/>
              <a:t>évaluer la respiration et faire passer l’alerte au CROSS, canal 16 (</a:t>
            </a:r>
            <a:r>
              <a:rPr lang="fr-FR" sz="1050" i="1" dirty="0"/>
              <a:t>voir recto</a:t>
            </a:r>
            <a:r>
              <a:rPr lang="fr-FR" sz="1050" dirty="0"/>
              <a:t>)</a:t>
            </a:r>
          </a:p>
          <a:p>
            <a:pPr marL="266700" lvl="2" indent="-133350" algn="just">
              <a:buFont typeface="Arial" panose="020B0604020202020204" pitchFamily="34" charset="0"/>
              <a:buChar char="•"/>
            </a:pPr>
            <a:r>
              <a:rPr lang="fr-FR" sz="1200" b="1" u="sng" dirty="0"/>
              <a:t>SI LA VICTIME RESPIRE </a:t>
            </a:r>
            <a:r>
              <a:rPr lang="fr-FR" sz="1200" dirty="0"/>
              <a:t>: </a:t>
            </a:r>
          </a:p>
          <a:p>
            <a:pPr marL="333375" lvl="2" algn="just">
              <a:tabLst>
                <a:tab pos="942975" algn="l"/>
                <a:tab pos="1143000" algn="l"/>
              </a:tabLst>
            </a:pPr>
            <a:r>
              <a:rPr lang="fr-FR" sz="1050" dirty="0"/>
              <a:t>Mise en Position Latérale de Sécurité (PLS) en ayant bien dégagé le sol / anticiper l’espace pour le retournement</a:t>
            </a:r>
          </a:p>
          <a:p>
            <a:pPr marL="757238" lvl="2" indent="-423863" algn="just">
              <a:tabLst>
                <a:tab pos="942975" algn="l"/>
              </a:tabLst>
            </a:pPr>
            <a:r>
              <a:rPr lang="fr-FR" sz="1050" dirty="0"/>
              <a:t>=&gt; </a:t>
            </a:r>
            <a:r>
              <a:rPr lang="fr-FR" sz="1200" b="1" dirty="0"/>
              <a:t>O</a:t>
            </a:r>
            <a:r>
              <a:rPr lang="fr-FR" sz="1200" b="1" baseline="-25000" dirty="0"/>
              <a:t>2</a:t>
            </a:r>
            <a:r>
              <a:rPr lang="fr-FR" sz="1200" b="1" dirty="0"/>
              <a:t> à 100% </a:t>
            </a:r>
            <a:r>
              <a:rPr lang="fr-FR" sz="1050" dirty="0"/>
              <a:t>avec masque haute concentration à 15l / min (bien remplir le ballon au départ, le tenir étanche)</a:t>
            </a:r>
          </a:p>
          <a:p>
            <a:pPr lvl="1" algn="just">
              <a:tabLst>
                <a:tab pos="609600" algn="l"/>
              </a:tabLst>
            </a:pPr>
            <a:r>
              <a:rPr lang="fr-FR" sz="1050" dirty="0"/>
              <a:t>=&gt; Mettre confortable (ouverture combi, tête vers le point bas, si possible vers zone d’évacuation en cas de vomissement…) et couvrir la victime (couverture de survie), </a:t>
            </a:r>
            <a:r>
              <a:rPr lang="fr-FR" sz="1050" b="1" u="sng" dirty="0"/>
              <a:t>surveillance permanente</a:t>
            </a:r>
            <a:r>
              <a:rPr lang="fr-FR" sz="1050" dirty="0"/>
              <a:t> </a:t>
            </a:r>
            <a:r>
              <a:rPr lang="fr-FR" sz="1050" i="1" dirty="0"/>
              <a:t>(conscience / respiration)</a:t>
            </a:r>
          </a:p>
          <a:p>
            <a:pPr lvl="2" algn="just">
              <a:tabLst>
                <a:tab pos="942975" algn="l"/>
              </a:tabLst>
            </a:pPr>
            <a:endParaRPr lang="fr-FR" sz="1000" dirty="0"/>
          </a:p>
          <a:p>
            <a:pPr marL="266700" lvl="2" indent="-133350" algn="just">
              <a:buFont typeface="Arial" panose="020B0604020202020204" pitchFamily="34" charset="0"/>
              <a:buChar char="•"/>
              <a:tabLst>
                <a:tab pos="942975" algn="l"/>
              </a:tabLst>
            </a:pPr>
            <a:r>
              <a:rPr lang="fr-FR" sz="1200" b="1" u="sng" dirty="0"/>
              <a:t>SI LA VICTIME NE RESPIRE PAS</a:t>
            </a:r>
            <a:r>
              <a:rPr lang="fr-FR" sz="1050" dirty="0"/>
              <a:t>		</a:t>
            </a:r>
          </a:p>
          <a:p>
            <a:pPr marL="542925" lvl="2" indent="-209550" algn="just">
              <a:buFont typeface="Symbol" panose="05050102010706020507" pitchFamily="18" charset="2"/>
              <a:buChar char="Þ"/>
              <a:tabLst>
                <a:tab pos="942975" algn="l"/>
              </a:tabLst>
            </a:pPr>
            <a:r>
              <a:rPr lang="fr-FR" sz="1050" dirty="0"/>
              <a:t>Préparer (sol, libération des voies aériennes…) puis Réanimation Cardio Pulmonaire (RCP) sur plan dur. Rythme </a:t>
            </a:r>
            <a:r>
              <a:rPr lang="fr-FR" sz="1050" b="1" dirty="0"/>
              <a:t>: </a:t>
            </a:r>
          </a:p>
          <a:p>
            <a:pPr marL="401241" lvl="2" indent="70247" algn="just">
              <a:tabLst>
                <a:tab pos="942975" algn="l"/>
              </a:tabLst>
            </a:pPr>
            <a:r>
              <a:rPr lang="fr-FR" sz="1125" b="1" dirty="0"/>
              <a:t>30 compressions </a:t>
            </a:r>
            <a:r>
              <a:rPr lang="fr-FR" sz="1050" dirty="0"/>
              <a:t>(ligne des tétons, bras verrouillés, pression de 5 à 6 cm, comptez : Et 1 Et 2..)</a:t>
            </a:r>
          </a:p>
          <a:p>
            <a:pPr marL="401241" lvl="2" indent="70247" algn="just" defTabSz="638175">
              <a:tabLst>
                <a:tab pos="942975" algn="l"/>
              </a:tabLst>
            </a:pPr>
            <a:r>
              <a:rPr lang="fr-FR" sz="1125" b="1" dirty="0"/>
              <a:t>2 insufflations d’O</a:t>
            </a:r>
            <a:r>
              <a:rPr lang="fr-FR" sz="1125" b="1" baseline="-25000" dirty="0"/>
              <a:t>2</a:t>
            </a:r>
            <a:r>
              <a:rPr lang="fr-FR" sz="1125" b="1" dirty="0"/>
              <a:t> à 100% </a:t>
            </a:r>
            <a:r>
              <a:rPr lang="fr-FR" sz="1050" dirty="0"/>
              <a:t>avec BAVU </a:t>
            </a:r>
            <a:r>
              <a:rPr lang="fr-FR" sz="1050" i="1" dirty="0"/>
              <a:t>Ballon Auto-Remplisseur à Valve Unidirectionnelle </a:t>
            </a:r>
            <a:r>
              <a:rPr lang="fr-FR" sz="1050" dirty="0"/>
              <a:t>ou Bouche à Bouche</a:t>
            </a:r>
          </a:p>
          <a:p>
            <a:pPr marL="540544" lvl="2" indent="-208360" algn="just" defTabSz="638175">
              <a:buFont typeface="Symbol" panose="05050102010706020507" pitchFamily="18" charset="2"/>
              <a:buChar char="Þ"/>
              <a:tabLst>
                <a:tab pos="942975" algn="l"/>
              </a:tabLst>
            </a:pPr>
            <a:r>
              <a:rPr lang="fr-FR" sz="1050" b="1" dirty="0"/>
              <a:t>NE JAMAIS INTEROMPRE la RCP </a:t>
            </a:r>
            <a:r>
              <a:rPr lang="fr-FR" sz="1050" dirty="0"/>
              <a:t>avant la prise en charge par les secours, se relayer au besoin (RCP + BAVU)</a:t>
            </a:r>
          </a:p>
          <a:p>
            <a:pPr marL="466725" lvl="2" algn="just" defTabSz="638175">
              <a:tabLst>
                <a:tab pos="942975" algn="l"/>
              </a:tabLst>
            </a:pPr>
            <a:endParaRPr lang="fr-FR" sz="1000" dirty="0"/>
          </a:p>
          <a:p>
            <a:pPr marL="66675" lvl="2" algn="just" defTabSz="638175">
              <a:tabLst>
                <a:tab pos="942975" algn="l"/>
              </a:tabLst>
            </a:pPr>
            <a:r>
              <a:rPr lang="fr-FR" sz="1400" dirty="0"/>
              <a:t>5 – </a:t>
            </a:r>
            <a:r>
              <a:rPr lang="fr-FR" sz="1400" b="1" dirty="0"/>
              <a:t>Préparer l’évacuation</a:t>
            </a:r>
            <a:r>
              <a:rPr lang="fr-FR" sz="1400" dirty="0"/>
              <a:t> </a:t>
            </a:r>
            <a:r>
              <a:rPr lang="fr-FR" sz="1050" dirty="0"/>
              <a:t>(selon les directives du CROSS) : remplir la </a:t>
            </a:r>
            <a:r>
              <a:rPr lang="fr-FR" sz="1050" b="1" dirty="0"/>
              <a:t>Fiche d’évacuation </a:t>
            </a:r>
            <a:r>
              <a:rPr lang="fr-FR" sz="1050" dirty="0"/>
              <a:t>+ préparer la</a:t>
            </a:r>
            <a:br>
              <a:rPr lang="fr-FR" sz="1050" dirty="0"/>
            </a:br>
            <a:r>
              <a:rPr lang="fr-FR" sz="1050" dirty="0"/>
              <a:t> </a:t>
            </a:r>
            <a:r>
              <a:rPr lang="fr-FR" sz="1050" b="1" dirty="0"/>
              <a:t>Fiche de sécurité + l’ordinateur </a:t>
            </a:r>
            <a:r>
              <a:rPr lang="fr-FR" sz="1050" dirty="0"/>
              <a:t>de la victime (+ éventuellement ceux de la palanquée).</a:t>
            </a:r>
          </a:p>
          <a:p>
            <a:pPr marL="66675" lvl="2" algn="just" defTabSz="638175">
              <a:tabLst>
                <a:tab pos="942975" algn="l"/>
              </a:tabLst>
            </a:pPr>
            <a:r>
              <a:rPr lang="fr-FR" sz="1050" dirty="0"/>
              <a:t>Anticiper l’arrivée des secours pour fluidifier le transfert de la victime et la prise en charge par les équipes médicales.</a:t>
            </a: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6C873C3E-E4C8-7923-A2C9-37A7F0805644}"/>
              </a:ext>
            </a:extLst>
          </p:cNvPr>
          <p:cNvGrpSpPr/>
          <p:nvPr/>
        </p:nvGrpSpPr>
        <p:grpSpPr>
          <a:xfrm>
            <a:off x="7214799" y="1941640"/>
            <a:ext cx="1881020" cy="966103"/>
            <a:chOff x="9709374" y="3429000"/>
            <a:chExt cx="2508026" cy="1288137"/>
          </a:xfrm>
        </p:grpSpPr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DC0059E8-BEF2-B311-3621-DB5024191D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709374" y="3429000"/>
              <a:ext cx="1815876" cy="1288137"/>
            </a:xfrm>
            <a:prstGeom prst="rect">
              <a:avLst/>
            </a:prstGeom>
          </p:spPr>
        </p:pic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90178E03-775F-3A2F-CD44-3B03A6892390}"/>
                </a:ext>
              </a:extLst>
            </p:cNvPr>
            <p:cNvSpPr/>
            <p:nvPr/>
          </p:nvSpPr>
          <p:spPr>
            <a:xfrm>
              <a:off x="9934575" y="3676650"/>
              <a:ext cx="440414" cy="276225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2FC033BD-A720-3790-1078-B31B7AD08267}"/>
                </a:ext>
              </a:extLst>
            </p:cNvPr>
            <p:cNvSpPr txBox="1"/>
            <p:nvPr/>
          </p:nvSpPr>
          <p:spPr>
            <a:xfrm>
              <a:off x="10769600" y="3429000"/>
              <a:ext cx="1447800" cy="44644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>
              <a:spAutoFit/>
            </a:bodyPr>
            <a:lstStyle/>
            <a:p>
              <a:r>
                <a:rPr lang="fr-FR" sz="788" dirty="0"/>
                <a:t>Branchement tuyaux des masques (MHC / BAVU)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145CA1A-8717-4D9B-7CFE-49FD19EB0CED}"/>
                </a:ext>
              </a:extLst>
            </p:cNvPr>
            <p:cNvSpPr txBox="1"/>
            <p:nvPr/>
          </p:nvSpPr>
          <p:spPr>
            <a:xfrm>
              <a:off x="10769600" y="3814763"/>
              <a:ext cx="1447800" cy="2847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>
              <a:spAutoFit/>
            </a:bodyPr>
            <a:lstStyle/>
            <a:p>
              <a:r>
                <a:rPr lang="fr-FR" sz="788" dirty="0"/>
                <a:t>3 crans (</a:t>
              </a:r>
              <a:r>
                <a:rPr lang="fr-FR" sz="788" b="1" dirty="0"/>
                <a:t>ne pas utiliser</a:t>
              </a:r>
              <a:r>
                <a:rPr lang="fr-FR" sz="788" dirty="0"/>
                <a:t>)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7FF9A051-AF36-C004-09B5-644C4E1D0AEF}"/>
                </a:ext>
              </a:extLst>
            </p:cNvPr>
            <p:cNvSpPr txBox="1"/>
            <p:nvPr/>
          </p:nvSpPr>
          <p:spPr>
            <a:xfrm>
              <a:off x="10769600" y="4170320"/>
              <a:ext cx="1447800" cy="28478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rIns="0">
              <a:spAutoFit/>
            </a:bodyPr>
            <a:lstStyle/>
            <a:p>
              <a:r>
                <a:rPr lang="fr-FR" sz="788" dirty="0"/>
                <a:t>Mano pression restante</a:t>
              </a:r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EEC6D811-2746-425D-9C3E-D0D6DC09B8FD}"/>
                </a:ext>
              </a:extLst>
            </p:cNvPr>
            <p:cNvSpPr/>
            <p:nvPr/>
          </p:nvSpPr>
          <p:spPr>
            <a:xfrm>
              <a:off x="9934575" y="4129539"/>
              <a:ext cx="440414" cy="276225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A9F731E9-DCDE-15D3-E3B6-0906990421B2}"/>
                </a:ext>
              </a:extLst>
            </p:cNvPr>
            <p:cNvCxnSpPr/>
            <p:nvPr/>
          </p:nvCxnSpPr>
          <p:spPr>
            <a:xfrm flipV="1">
              <a:off x="10194014" y="3690937"/>
              <a:ext cx="514350" cy="133350"/>
            </a:xfrm>
            <a:prstGeom prst="line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C4EB6611-5A22-0C12-6B9D-4352C979DAD2}"/>
                </a:ext>
              </a:extLst>
            </p:cNvPr>
            <p:cNvCxnSpPr>
              <a:cxnSpLocks/>
            </p:cNvCxnSpPr>
            <p:nvPr/>
          </p:nvCxnSpPr>
          <p:spPr>
            <a:xfrm>
              <a:off x="10226787" y="4214748"/>
              <a:ext cx="526938" cy="73005"/>
            </a:xfrm>
            <a:prstGeom prst="line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2EFAF5A9-20A4-1AE6-2D7F-B722DCFE71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21758" y="3976687"/>
              <a:ext cx="529735" cy="15758"/>
            </a:xfrm>
            <a:prstGeom prst="line">
              <a:avLst/>
            </a:prstGeom>
            <a:ln>
              <a:headEnd type="triangl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Image 27">
            <a:extLst>
              <a:ext uri="{FF2B5EF4-FFF2-40B4-BE49-F238E27FC236}">
                <a16:creationId xmlns:a16="http://schemas.microsoft.com/office/drawing/2014/main" id="{6A469EF5-401B-C5FB-365F-7F305C8667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4937" y="3691969"/>
            <a:ext cx="691274" cy="733244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5F90E0FE-B5AD-F8DA-5CC4-917A43D9AB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4834" y="3681600"/>
            <a:ext cx="877481" cy="558696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72D30FB6-FC5F-6048-6C3B-B8243B60A9A2}"/>
              </a:ext>
            </a:extLst>
          </p:cNvPr>
          <p:cNvSpPr txBox="1"/>
          <p:nvPr/>
        </p:nvSpPr>
        <p:spPr>
          <a:xfrm>
            <a:off x="7121974" y="4050478"/>
            <a:ext cx="635794" cy="380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MHC</a:t>
            </a:r>
          </a:p>
          <a:p>
            <a:pPr algn="ctr"/>
            <a:r>
              <a:rPr lang="fr-FR" sz="825" i="1" dirty="0"/>
              <a:t>(respire)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9C1B74C-B65A-EFC7-23C7-494D76A57830}"/>
              </a:ext>
            </a:extLst>
          </p:cNvPr>
          <p:cNvSpPr txBox="1"/>
          <p:nvPr/>
        </p:nvSpPr>
        <p:spPr>
          <a:xfrm>
            <a:off x="7627369" y="751070"/>
            <a:ext cx="149215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000" b="1" u="sng" dirty="0"/>
              <a:t>Sac Alpha</a:t>
            </a:r>
            <a:r>
              <a:rPr lang="fr-FR" sz="1000" b="1" dirty="0"/>
              <a:t> : présent dans le bateau, il </a:t>
            </a:r>
            <a:r>
              <a:rPr lang="fr-FR" sz="1000" dirty="0"/>
              <a:t>contient l’O</a:t>
            </a:r>
            <a:r>
              <a:rPr lang="fr-FR" sz="1000" baseline="-25000" dirty="0"/>
              <a:t>2,</a:t>
            </a:r>
            <a:r>
              <a:rPr lang="fr-FR" sz="1000" dirty="0"/>
              <a:t> les masques, la trousse de secours, etc...)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47A15514-ACB7-CD1E-8C8D-85CEE4C88FFD}"/>
              </a:ext>
            </a:extLst>
          </p:cNvPr>
          <p:cNvSpPr txBox="1"/>
          <p:nvPr/>
        </p:nvSpPr>
        <p:spPr>
          <a:xfrm>
            <a:off x="7380572" y="1710807"/>
            <a:ext cx="170401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50" b="1" u="sng" dirty="0"/>
              <a:t>Fonctionnement bloc </a:t>
            </a:r>
            <a:r>
              <a:rPr lang="fr-FR" sz="1050" b="1" dirty="0"/>
              <a:t>O</a:t>
            </a:r>
            <a:r>
              <a:rPr lang="fr-FR" sz="1050" b="1" baseline="-25000" dirty="0"/>
              <a:t>2</a:t>
            </a:r>
            <a:endParaRPr lang="fr-FR" sz="1050" b="1" dirty="0"/>
          </a:p>
        </p:txBody>
      </p:sp>
      <p:pic>
        <p:nvPicPr>
          <p:cNvPr id="43" name="Image 42">
            <a:extLst>
              <a:ext uri="{FF2B5EF4-FFF2-40B4-BE49-F238E27FC236}">
                <a16:creationId xmlns:a16="http://schemas.microsoft.com/office/drawing/2014/main" id="{8058E9B5-5400-D15A-62AB-35000628CD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7872" y="2934134"/>
            <a:ext cx="1646868" cy="680417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A74D588-15D8-2CFE-4362-EE6E1FC7E7E6}"/>
              </a:ext>
            </a:extLst>
          </p:cNvPr>
          <p:cNvSpPr txBox="1"/>
          <p:nvPr/>
        </p:nvSpPr>
        <p:spPr>
          <a:xfrm>
            <a:off x="8021781" y="3025687"/>
            <a:ext cx="1085850" cy="21358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>
            <a:spAutoFit/>
          </a:bodyPr>
          <a:lstStyle/>
          <a:p>
            <a:r>
              <a:rPr lang="fr-FR" sz="788" dirty="0"/>
              <a:t>Ouverture bloc (sur </a:t>
            </a:r>
            <a:r>
              <a:rPr lang="fr-FR" sz="788" b="1" dirty="0">
                <a:solidFill>
                  <a:srgbClr val="00B050"/>
                </a:solidFill>
              </a:rPr>
              <a:t>vert</a:t>
            </a:r>
            <a:r>
              <a:rPr lang="fr-FR" sz="788" dirty="0"/>
              <a:t>)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04605465-1D6D-A824-4B46-0319FE02614E}"/>
              </a:ext>
            </a:extLst>
          </p:cNvPr>
          <p:cNvSpPr txBox="1"/>
          <p:nvPr/>
        </p:nvSpPr>
        <p:spPr>
          <a:xfrm>
            <a:off x="8019521" y="3256244"/>
            <a:ext cx="1085850" cy="21358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>
            <a:spAutoFit/>
          </a:bodyPr>
          <a:lstStyle/>
          <a:p>
            <a:r>
              <a:rPr lang="fr-FR" sz="788" dirty="0"/>
              <a:t>Débit litre (à </a:t>
            </a:r>
            <a:r>
              <a:rPr lang="fr-FR" sz="788" b="1" dirty="0"/>
              <a:t>15L/min</a:t>
            </a:r>
            <a:r>
              <a:rPr lang="fr-FR" sz="788" dirty="0"/>
              <a:t>)</a:t>
            </a: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1A8BF03-5663-E150-753D-062AC7C7CC51}"/>
              </a:ext>
            </a:extLst>
          </p:cNvPr>
          <p:cNvCxnSpPr>
            <a:cxnSpLocks/>
          </p:cNvCxnSpPr>
          <p:nvPr/>
        </p:nvCxnSpPr>
        <p:spPr>
          <a:xfrm flipV="1">
            <a:off x="7720559" y="3111380"/>
            <a:ext cx="275652" cy="68636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EDDFAF4A-AB98-C69A-A65A-DBF487A3BA8E}"/>
              </a:ext>
            </a:extLst>
          </p:cNvPr>
          <p:cNvCxnSpPr>
            <a:cxnSpLocks/>
          </p:cNvCxnSpPr>
          <p:nvPr/>
        </p:nvCxnSpPr>
        <p:spPr>
          <a:xfrm flipV="1">
            <a:off x="7630201" y="3360988"/>
            <a:ext cx="340211" cy="33431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ZoneTexte 52">
            <a:extLst>
              <a:ext uri="{FF2B5EF4-FFF2-40B4-BE49-F238E27FC236}">
                <a16:creationId xmlns:a16="http://schemas.microsoft.com/office/drawing/2014/main" id="{206B3FE7-9970-255B-0BE8-7E1EC3BA7749}"/>
              </a:ext>
            </a:extLst>
          </p:cNvPr>
          <p:cNvSpPr txBox="1"/>
          <p:nvPr/>
        </p:nvSpPr>
        <p:spPr>
          <a:xfrm>
            <a:off x="8181260" y="4080460"/>
            <a:ext cx="877481" cy="380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BAVU</a:t>
            </a:r>
          </a:p>
          <a:p>
            <a:pPr algn="ctr"/>
            <a:r>
              <a:rPr lang="fr-FR" sz="825" i="1" dirty="0"/>
              <a:t>(ne respire pas)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295C1B-47F6-A655-DA29-57D54E987DED}"/>
              </a:ext>
            </a:extLst>
          </p:cNvPr>
          <p:cNvSpPr/>
          <p:nvPr/>
        </p:nvSpPr>
        <p:spPr>
          <a:xfrm>
            <a:off x="7180164" y="737106"/>
            <a:ext cx="1933291" cy="3740276"/>
          </a:xfrm>
          <a:prstGeom prst="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086762B-6341-70BC-AE11-571A1545A35F}"/>
              </a:ext>
            </a:extLst>
          </p:cNvPr>
          <p:cNvSpPr txBox="1"/>
          <p:nvPr/>
        </p:nvSpPr>
        <p:spPr>
          <a:xfrm>
            <a:off x="7659297" y="435127"/>
            <a:ext cx="1052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Matériel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001AD7-CF6B-D43E-4BC8-A904D9104C8A}"/>
              </a:ext>
            </a:extLst>
          </p:cNvPr>
          <p:cNvSpPr/>
          <p:nvPr/>
        </p:nvSpPr>
        <p:spPr>
          <a:xfrm>
            <a:off x="7186818" y="4541289"/>
            <a:ext cx="1933291" cy="1187819"/>
          </a:xfrm>
          <a:prstGeom prst="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36BD799-6DD6-5C38-ABCC-5E7A2B18EC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41026" y="863861"/>
            <a:ext cx="466413" cy="614974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48F0152E-8A56-680B-DDB8-153B855A5F12}"/>
              </a:ext>
            </a:extLst>
          </p:cNvPr>
          <p:cNvSpPr txBox="1"/>
          <p:nvPr/>
        </p:nvSpPr>
        <p:spPr>
          <a:xfrm>
            <a:off x="7162925" y="4617965"/>
            <a:ext cx="54451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50" b="1" u="sng" dirty="0"/>
              <a:t>PLS</a:t>
            </a:r>
            <a:r>
              <a:rPr lang="fr-FR" sz="1050" dirty="0"/>
              <a:t> : 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157D9F4F-67F3-6152-58B3-F99218B24ED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8273822" y="4850468"/>
            <a:ext cx="810769" cy="832272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43627E31-3D59-AFE0-7BD1-A7B16AE9065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4706" b="94706" l="4120" r="94007">
                        <a14:foregroundMark x1="4120" y1="89412" x2="4120" y2="89412"/>
                        <a14:foregroundMark x1="10861" y1="95294" x2="10861" y2="95294"/>
                        <a14:foregroundMark x1="49064" y1="5294" x2="49064" y2="5294"/>
                        <a14:foregroundMark x1="72285" y1="14706" x2="72285" y2="14706"/>
                        <a14:foregroundMark x1="74906" y1="22353" x2="74906" y2="22353"/>
                        <a14:foregroundMark x1="77528" y1="34706" x2="77528" y2="34706"/>
                        <a14:foregroundMark x1="79026" y1="40588" x2="79026" y2="40588"/>
                        <a14:foregroundMark x1="77154" y1="51176" x2="77154" y2="51176"/>
                        <a14:foregroundMark x1="73408" y1="58235" x2="73408" y2="58235"/>
                        <a14:foregroundMark x1="67416" y1="62353" x2="67416" y2="62353"/>
                        <a14:foregroundMark x1="76030" y1="75294" x2="76030" y2="75294"/>
                        <a14:foregroundMark x1="89513" y1="52941" x2="89513" y2="52941"/>
                        <a14:foregroundMark x1="89513" y1="30000" x2="89513" y2="30000"/>
                        <a14:foregroundMark x1="94007" y1="51176" x2="94007" y2="5117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933245" flipH="1">
            <a:off x="8012819" y="5252446"/>
            <a:ext cx="492222" cy="258833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A2BA8B6-9C93-0B7D-2996-BD6607DD8A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566198" y="4574371"/>
            <a:ext cx="948584" cy="369081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79E37857-3740-8D5E-797A-251FEF650AA7}"/>
              </a:ext>
            </a:extLst>
          </p:cNvPr>
          <p:cNvSpPr txBox="1"/>
          <p:nvPr/>
        </p:nvSpPr>
        <p:spPr>
          <a:xfrm>
            <a:off x="7176130" y="4996792"/>
            <a:ext cx="56376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50" b="1" u="sng" dirty="0"/>
              <a:t>RCP</a:t>
            </a:r>
            <a:r>
              <a:rPr lang="fr-FR" sz="1050" b="1" dirty="0"/>
              <a:t> :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BAC0F686-C4D7-74A5-952A-600781465F60}"/>
              </a:ext>
            </a:extLst>
          </p:cNvPr>
          <p:cNvSpPr txBox="1"/>
          <p:nvPr/>
        </p:nvSpPr>
        <p:spPr>
          <a:xfrm>
            <a:off x="7322272" y="5363478"/>
            <a:ext cx="672080" cy="34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25" b="1" dirty="0"/>
              <a:t>O</a:t>
            </a:r>
            <a:r>
              <a:rPr lang="fr-FR" sz="825" b="1" baseline="-25000" dirty="0"/>
              <a:t>2</a:t>
            </a:r>
            <a:r>
              <a:rPr lang="fr-FR" sz="825" b="1" dirty="0"/>
              <a:t> 15L/min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E7760335-BD0B-8071-AA1A-FC19E543DE90}"/>
              </a:ext>
            </a:extLst>
          </p:cNvPr>
          <p:cNvSpPr txBox="1"/>
          <p:nvPr/>
        </p:nvSpPr>
        <p:spPr>
          <a:xfrm>
            <a:off x="8239285" y="4965569"/>
            <a:ext cx="40570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b="1" dirty="0"/>
              <a:t>x30</a:t>
            </a:r>
            <a:endParaRPr lang="fr-FR" sz="900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586CB84-4DB2-3EF9-5A68-638D0744AE52}"/>
              </a:ext>
            </a:extLst>
          </p:cNvPr>
          <p:cNvSpPr txBox="1"/>
          <p:nvPr/>
        </p:nvSpPr>
        <p:spPr>
          <a:xfrm>
            <a:off x="8277615" y="5144892"/>
            <a:ext cx="32904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b="1" dirty="0"/>
              <a:t>x2</a:t>
            </a:r>
            <a:endParaRPr lang="fr-FR" sz="900" dirty="0"/>
          </a:p>
        </p:txBody>
      </p:sp>
      <p:pic>
        <p:nvPicPr>
          <p:cNvPr id="41" name="Image 40" descr="Une image contenant Police, texte, Graphique, logo&#10;&#10;Description générée automatiquement">
            <a:extLst>
              <a:ext uri="{FF2B5EF4-FFF2-40B4-BE49-F238E27FC236}">
                <a16:creationId xmlns:a16="http://schemas.microsoft.com/office/drawing/2014/main" id="{3537F14B-09DA-21F8-460A-FF135B71CFB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26436"/>
            <a:ext cx="1221682" cy="586178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E1EEFD04-CD24-4C48-20CE-FEF2554329DF}"/>
              </a:ext>
            </a:extLst>
          </p:cNvPr>
          <p:cNvSpPr txBox="1"/>
          <p:nvPr/>
        </p:nvSpPr>
        <p:spPr>
          <a:xfrm>
            <a:off x="-101058" y="5775510"/>
            <a:ext cx="46089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u="sng" dirty="0">
                <a:solidFill>
                  <a:schemeClr val="tx1"/>
                </a:solidFill>
              </a:rPr>
              <a:t>Notes</a:t>
            </a:r>
            <a:r>
              <a:rPr lang="fr-FR" sz="1800" dirty="0">
                <a:solidFill>
                  <a:schemeClr val="tx1"/>
                </a:solidFill>
              </a:rPr>
              <a:t> :</a:t>
            </a:r>
            <a:endParaRPr lang="fr-FR" sz="1050" dirty="0">
              <a:solidFill>
                <a:schemeClr val="tx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6770606-C5CC-5FB0-929C-BDCAE1E0D50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49223" y="5946817"/>
            <a:ext cx="2258109" cy="73866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95F50F10-F330-47EE-7500-8F550BAE04AF}"/>
              </a:ext>
            </a:extLst>
          </p:cNvPr>
          <p:cNvPicPr>
            <a:picLocks noChangeAspect="1"/>
          </p:cNvPicPr>
          <p:nvPr/>
        </p:nvPicPr>
        <p:blipFill>
          <a:blip r:embed="rId15">
            <a:duotone>
              <a:srgbClr val="E97132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4717" r="97642">
                        <a14:foregroundMark x1="96698" y1="82222" x2="96698" y2="82222"/>
                        <a14:foregroundMark x1="94340" y1="65556" x2="94340" y2="65556"/>
                        <a14:foregroundMark x1="87736" y1="62222" x2="87736" y2="62222"/>
                        <a14:foregroundMark x1="72642" y1="62222" x2="72642" y2="62222"/>
                        <a14:foregroundMark x1="62264" y1="57778" x2="62264" y2="57778"/>
                        <a14:foregroundMark x1="58962" y1="30000" x2="58962" y2="30000"/>
                        <a14:foregroundMark x1="71226" y1="30000" x2="71226" y2="30000"/>
                        <a14:foregroundMark x1="89623" y1="35556" x2="89623" y2="35556"/>
                        <a14:foregroundMark x1="98113" y1="31111" x2="98113" y2="31111"/>
                        <a14:foregroundMark x1="94811" y1="27778" x2="94811" y2="27778"/>
                        <a14:foregroundMark x1="93868" y1="37778" x2="93868" y2="37778"/>
                        <a14:foregroundMark x1="83962" y1="30000" x2="83962" y2="30000"/>
                        <a14:foregroundMark x1="58491" y1="20000" x2="58491" y2="20000"/>
                        <a14:foregroundMark x1="66038" y1="53333" x2="66038" y2="53333"/>
                        <a14:foregroundMark x1="83962" y1="64444" x2="83962" y2="64444"/>
                        <a14:foregroundMark x1="67453" y1="42222" x2="67453" y2="42222"/>
                        <a14:foregroundMark x1="55189" y1="17778" x2="55189" y2="17778"/>
                        <a14:foregroundMark x1="42925" y1="21111" x2="42925" y2="21111"/>
                        <a14:foregroundMark x1="18868" y1="33333" x2="18868" y2="33333"/>
                        <a14:foregroundMark x1="26415" y1="64444" x2="26415" y2="64444"/>
                        <a14:foregroundMark x1="29245" y1="73333" x2="29245" y2="73333"/>
                        <a14:foregroundMark x1="24057" y1="74444" x2="24057" y2="74444"/>
                        <a14:foregroundMark x1="17453" y1="74444" x2="17453" y2="74444"/>
                        <a14:foregroundMark x1="10849" y1="75556" x2="10849" y2="75556"/>
                        <a14:foregroundMark x1="4717" y1="84444" x2="4717" y2="84444"/>
                        <a14:foregroundMark x1="12264" y1="40000" x2="12264" y2="40000"/>
                        <a14:foregroundMark x1="21698" y1="25556" x2="21698" y2="25556"/>
                        <a14:foregroundMark x1="33962" y1="25556" x2="33962" y2="25556"/>
                        <a14:foregroundMark x1="49057" y1="16667" x2="49057" y2="16667"/>
                        <a14:foregroundMark x1="41981" y1="22222" x2="41981" y2="22222"/>
                        <a14:foregroundMark x1="45283" y1="35556" x2="45283" y2="3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824754" y="6233958"/>
            <a:ext cx="529199" cy="17957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F9224B0-AA10-69BA-1226-758BAD92FF84}"/>
              </a:ext>
            </a:extLst>
          </p:cNvPr>
          <p:cNvSpPr/>
          <p:nvPr/>
        </p:nvSpPr>
        <p:spPr>
          <a:xfrm>
            <a:off x="7359292" y="5693776"/>
            <a:ext cx="17992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 valider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6A7B934-36ED-5A29-0E8E-E2CAE525D50D}"/>
              </a:ext>
            </a:extLst>
          </p:cNvPr>
          <p:cNvSpPr/>
          <p:nvPr/>
        </p:nvSpPr>
        <p:spPr>
          <a:xfrm>
            <a:off x="6165131" y="5771175"/>
            <a:ext cx="2954978" cy="967426"/>
          </a:xfrm>
          <a:prstGeom prst="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896F5BA-6D4C-7BFB-C0CD-1560B57C1F01}"/>
              </a:ext>
            </a:extLst>
          </p:cNvPr>
          <p:cNvSpPr txBox="1"/>
          <p:nvPr/>
        </p:nvSpPr>
        <p:spPr>
          <a:xfrm>
            <a:off x="6106073" y="5739612"/>
            <a:ext cx="301403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50" b="1" u="sng" dirty="0"/>
              <a:t>Positionnement conseillé </a:t>
            </a:r>
            <a:r>
              <a:rPr lang="fr-FR" sz="1050" i="1" dirty="0"/>
              <a:t>(à adapter si besoin) : </a:t>
            </a:r>
          </a:p>
        </p:txBody>
      </p:sp>
    </p:spTree>
    <p:extLst>
      <p:ext uri="{BB962C8B-B14F-4D97-AF65-F5344CB8AC3E}">
        <p14:creationId xmlns:p14="http://schemas.microsoft.com/office/powerpoint/2010/main" val="40392150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</TotalTime>
  <Words>614</Words>
  <Application>Microsoft Office PowerPoint</Application>
  <PresentationFormat>Affichage à l'écran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Symbol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Maxime BERNADAT</dc:creator>
  <cp:lastModifiedBy>Maxime BERNADAT</cp:lastModifiedBy>
  <cp:revision>18</cp:revision>
  <cp:lastPrinted>2024-05-03T18:56:59Z</cp:lastPrinted>
  <dcterms:created xsi:type="dcterms:W3CDTF">2024-04-21T15:57:40Z</dcterms:created>
  <dcterms:modified xsi:type="dcterms:W3CDTF">2024-05-15T15:45:51Z</dcterms:modified>
</cp:coreProperties>
</file>